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7"/>
  </p:notesMasterIdLst>
  <p:sldIdLst>
    <p:sldId id="256" r:id="rId2"/>
    <p:sldId id="272" r:id="rId3"/>
    <p:sldId id="257" r:id="rId4"/>
    <p:sldId id="258" r:id="rId5"/>
    <p:sldId id="274" r:id="rId6"/>
    <p:sldId id="259" r:id="rId7"/>
    <p:sldId id="261" r:id="rId8"/>
    <p:sldId id="278" r:id="rId9"/>
    <p:sldId id="260" r:id="rId10"/>
    <p:sldId id="275" r:id="rId11"/>
    <p:sldId id="262" r:id="rId12"/>
    <p:sldId id="281" r:id="rId13"/>
    <p:sldId id="263" r:id="rId14"/>
    <p:sldId id="276" r:id="rId15"/>
    <p:sldId id="265" r:id="rId16"/>
    <p:sldId id="266" r:id="rId17"/>
    <p:sldId id="267" r:id="rId18"/>
    <p:sldId id="279" r:id="rId19"/>
    <p:sldId id="273" r:id="rId20"/>
    <p:sldId id="280" r:id="rId21"/>
    <p:sldId id="269" r:id="rId22"/>
    <p:sldId id="270" r:id="rId23"/>
    <p:sldId id="277" r:id="rId24"/>
    <p:sldId id="268" r:id="rId25"/>
    <p:sldId id="271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106" d="100"/>
          <a:sy n="106" d="100"/>
        </p:scale>
        <p:origin x="109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554BE-13E2-42EC-AE85-47F7B6FB8A52}" type="datetimeFigureOut">
              <a:rPr lang="de-AT" smtClean="0"/>
              <a:pPr/>
              <a:t>12.12.2017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47CB1-5C25-447D-812A-0BFADC1A286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953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7CB1-5C25-447D-812A-0BFADC1A286F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754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116632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F81B-C6B6-4D5F-A3BF-DEDE0835CE49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ADE8-C576-4453-93BF-8307A93FBBEA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04D9-31B5-45F1-AB84-CDA383ADACD7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0952"/>
            <a:ext cx="7543800" cy="3886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D9F-0D72-426A-A550-87BEF4A4F639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5" y="6058779"/>
            <a:ext cx="582078" cy="742391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5635868" y="57503"/>
            <a:ext cx="2635591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940" y="57503"/>
            <a:ext cx="2297332" cy="55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F0D0-5A06-4A39-8BC0-6BA50AA72D90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0A8C-3121-440A-8FEE-358C3B9EA7AC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9950-FA20-46D7-8BF8-D7B3F496B5BB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A4CB-C97C-488C-9861-BF2ECECF8BEE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9349-F7C0-47FB-811B-D58797F7BFDF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8EB7-22E3-4EA0-8E35-B35CA5144E45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F29-798B-4665-8E4C-7DCF601893A6}" type="datetime1">
              <a:rPr lang="de-DE" smtClean="0"/>
              <a:pPr/>
              <a:t>12.12.2017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ED9D1C-2B84-4198-8A8E-213B38839470}" type="datetime1">
              <a:rPr lang="de-DE" smtClean="0"/>
              <a:pPr/>
              <a:t>12.12.2017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AT" smtClean="0"/>
              <a:t>FeuerwehrJUGEND   -  SINNVOLLE FREIZEITBESCHÄFTIGUNG!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1792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488832" cy="1524000"/>
          </a:xfrm>
        </p:spPr>
        <p:txBody>
          <a:bodyPr/>
          <a:lstStyle/>
          <a:p>
            <a:r>
              <a:rPr lang="de-AT" sz="7200" dirty="0" smtClean="0">
                <a:solidFill>
                  <a:schemeClr val="bg1">
                    <a:lumMod val="95000"/>
                  </a:schemeClr>
                </a:solidFill>
              </a:rPr>
              <a:t>FEUERWEHRJUGEND</a:t>
            </a:r>
            <a:endParaRPr lang="de-AT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5371" y="4293096"/>
            <a:ext cx="7482408" cy="990600"/>
          </a:xfrm>
        </p:spPr>
        <p:txBody>
          <a:bodyPr>
            <a:noAutofit/>
          </a:bodyPr>
          <a:lstStyle/>
          <a:p>
            <a:pPr algn="ctr"/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DER SUCHE NACH </a:t>
            </a:r>
            <a:b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HELDEN DER ZUKUNFT!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634" y="391218"/>
            <a:ext cx="5269145" cy="137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1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980728"/>
            <a:ext cx="7704856" cy="4608512"/>
          </a:xfrm>
        </p:spPr>
        <p:txBody>
          <a:bodyPr>
            <a:normAutofit/>
          </a:bodyPr>
          <a:lstStyle/>
          <a:p>
            <a:r>
              <a:rPr lang="de-AT" sz="2800" dirty="0">
                <a:latin typeface="Calibri" panose="020F0502020204030204" pitchFamily="34" charset="0"/>
              </a:rPr>
              <a:t>Du </a:t>
            </a:r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lernst viele wichtige Dinge</a:t>
            </a:r>
            <a:r>
              <a:rPr lang="de-AT" sz="2800" dirty="0">
                <a:latin typeface="Calibri" panose="020F0502020204030204" pitchFamily="34" charset="0"/>
              </a:rPr>
              <a:t> über die Feuerwehr </a:t>
            </a:r>
            <a:r>
              <a:rPr lang="de-AT" sz="2800" dirty="0" smtClean="0">
                <a:latin typeface="Calibri" panose="020F0502020204030204" pitchFamily="34" charset="0"/>
              </a:rPr>
              <a:t>kennen z.B. den richtigen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Umgang </a:t>
            </a:r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mit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Geräten</a:t>
            </a:r>
            <a:endParaRPr lang="de-AT" sz="2800" dirty="0" smtClean="0">
              <a:latin typeface="Calibri" panose="020F0502020204030204" pitchFamily="34" charset="0"/>
            </a:endParaRPr>
          </a:p>
          <a:p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Ebenso übst du gleich am Anfang das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Anfertigen von wichtigen Feuerwehr-Knoten</a:t>
            </a:r>
            <a:endParaRPr lang="de-AT" sz="2800" dirty="0" smtClean="0">
              <a:latin typeface="Calibri" panose="020F0502020204030204" pitchFamily="34" charset="0"/>
            </a:endParaRPr>
          </a:p>
          <a:p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Nach Bestehen des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Wissenstests </a:t>
            </a:r>
            <a:r>
              <a:rPr lang="de-AT" sz="2800" dirty="0">
                <a:latin typeface="Calibri" panose="020F0502020204030204" pitchFamily="34" charset="0"/>
              </a:rPr>
              <a:t>bekommst du schon </a:t>
            </a:r>
            <a:r>
              <a:rPr lang="de-AT" sz="2800" dirty="0" smtClean="0">
                <a:latin typeface="Calibri" panose="020F0502020204030204" pitchFamily="34" charset="0"/>
              </a:rPr>
              <a:t>dein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. Abzeichen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de-AT" sz="2800" dirty="0" smtClean="0">
                <a:latin typeface="Calibri" panose="020F0502020204030204" pitchFamily="34" charset="0"/>
              </a:rPr>
              <a:t>– </a:t>
            </a:r>
            <a:r>
              <a:rPr lang="de-AT" sz="2800" dirty="0">
                <a:latin typeface="Calibri" panose="020F0502020204030204" pitchFamily="34" charset="0"/>
              </a:rPr>
              <a:t>darauf kannst du stolz sein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de-AT" sz="2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6781800" cy="1600200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Wissenstest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J:\FF-Sulz\Fotos-2016\20160312-Wissenstest\IMG_6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88432" cy="2592288"/>
          </a:xfrm>
          <a:prstGeom prst="rect">
            <a:avLst/>
          </a:prstGeom>
          <a:noFill/>
        </p:spPr>
      </p:pic>
      <p:pic>
        <p:nvPicPr>
          <p:cNvPr id="2051" name="Picture 3" descr="J:\FF-Sulz\Fotos-2016\20160312-Wissenstest\IMG_6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39952" cy="275996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37650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6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6781800" cy="1600200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Wissenstest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2"/>
          <a:stretch/>
        </p:blipFill>
        <p:spPr bwMode="auto">
          <a:xfrm>
            <a:off x="826822" y="2924944"/>
            <a:ext cx="6121442" cy="30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300" y="1102432"/>
            <a:ext cx="264539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6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1152128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Leistungsbewerbe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4390256"/>
          </a:xfrm>
        </p:spPr>
        <p:txBody>
          <a:bodyPr>
            <a:normAutofit/>
          </a:bodyPr>
          <a:lstStyle/>
          <a:p>
            <a:r>
              <a:rPr lang="de-AT" dirty="0">
                <a:latin typeface="Calibri" panose="020F0502020204030204" pitchFamily="34" charset="0"/>
              </a:rPr>
              <a:t>Ob </a:t>
            </a:r>
            <a:r>
              <a:rPr lang="de-AT" dirty="0">
                <a:solidFill>
                  <a:schemeClr val="accent1"/>
                </a:solidFill>
                <a:latin typeface="Calibri" panose="020F0502020204030204" pitchFamily="34" charset="0"/>
              </a:rPr>
              <a:t>allein oder in der Gruppe </a:t>
            </a:r>
            <a:r>
              <a:rPr lang="de-AT" dirty="0">
                <a:latin typeface="Calibri" panose="020F0502020204030204" pitchFamily="34" charset="0"/>
              </a:rPr>
              <a:t>– im Sommer geht’s zu den </a:t>
            </a:r>
            <a:r>
              <a:rPr lang="de-AT" dirty="0" smtClean="0">
                <a:latin typeface="Calibri" panose="020F0502020204030204" pitchFamily="34" charset="0"/>
              </a:rPr>
              <a:t>Bewerben</a:t>
            </a:r>
          </a:p>
          <a:p>
            <a:endParaRPr lang="de-AT" dirty="0">
              <a:latin typeface="Calibri" panose="020F0502020204030204" pitchFamily="34" charset="0"/>
            </a:endParaRPr>
          </a:p>
          <a:p>
            <a:r>
              <a:rPr lang="de-AT" dirty="0">
                <a:latin typeface="Calibri" panose="020F0502020204030204" pitchFamily="34" charset="0"/>
              </a:rPr>
              <a:t>Du trainierst regelmäßig mit deinen Betreuern für die </a:t>
            </a:r>
            <a:r>
              <a:rPr lang="de-AT" dirty="0">
                <a:solidFill>
                  <a:schemeClr val="accent1"/>
                </a:solidFill>
                <a:latin typeface="Calibri" panose="020F0502020204030204" pitchFamily="34" charset="0"/>
              </a:rPr>
              <a:t>Wettkämpfe auf Bezirks- und Landesebene</a:t>
            </a:r>
            <a:r>
              <a:rPr lang="de-AT" dirty="0" smtClean="0">
                <a:latin typeface="Calibri" panose="020F0502020204030204" pitchFamily="34" charset="0"/>
              </a:rPr>
              <a:t>.</a:t>
            </a:r>
          </a:p>
          <a:p>
            <a:endParaRPr lang="de-AT" dirty="0" smtClean="0">
              <a:latin typeface="Calibri" panose="020F0502020204030204" pitchFamily="34" charset="0"/>
            </a:endParaRPr>
          </a:p>
          <a:p>
            <a:r>
              <a:rPr lang="de-AT" dirty="0" smtClean="0">
                <a:latin typeface="Calibri" panose="020F0502020204030204" pitchFamily="34" charset="0"/>
              </a:rPr>
              <a:t>Bei den Wettkämpfen auf </a:t>
            </a:r>
            <a:r>
              <a:rPr lang="de-AT" dirty="0">
                <a:solidFill>
                  <a:schemeClr val="accent1"/>
                </a:solidFill>
                <a:latin typeface="Calibri" panose="020F0502020204030204" pitchFamily="34" charset="0"/>
              </a:rPr>
              <a:t>Bezirksebene</a:t>
            </a:r>
            <a:r>
              <a:rPr lang="de-AT" dirty="0" smtClean="0">
                <a:latin typeface="Calibri" panose="020F0502020204030204" pitchFamily="34" charset="0"/>
              </a:rPr>
              <a:t> bekommst du entweder ein </a:t>
            </a:r>
            <a:r>
              <a:rPr lang="de-AT" dirty="0">
                <a:solidFill>
                  <a:schemeClr val="accent1"/>
                </a:solidFill>
                <a:latin typeface="Calibri" panose="020F0502020204030204" pitchFamily="34" charset="0"/>
              </a:rPr>
              <a:t>Abzeichen</a:t>
            </a:r>
            <a:r>
              <a:rPr lang="de-AT" dirty="0" smtClean="0">
                <a:latin typeface="Calibri" panose="020F0502020204030204" pitchFamily="34" charset="0"/>
              </a:rPr>
              <a:t> im </a:t>
            </a:r>
            <a:r>
              <a:rPr lang="de-AT" dirty="0" err="1" smtClean="0">
                <a:latin typeface="Calibri" panose="020F0502020204030204" pitchFamily="34" charset="0"/>
              </a:rPr>
              <a:t>Einzelbewerb</a:t>
            </a:r>
            <a:r>
              <a:rPr lang="de-AT" dirty="0" smtClean="0">
                <a:latin typeface="Calibri" panose="020F0502020204030204" pitchFamily="34" charset="0"/>
              </a:rPr>
              <a:t> oder vielleicht sogar einen </a:t>
            </a:r>
            <a:r>
              <a:rPr lang="de-AT" dirty="0">
                <a:solidFill>
                  <a:schemeClr val="accent1"/>
                </a:solidFill>
                <a:latin typeface="Calibri" panose="020F0502020204030204" pitchFamily="34" charset="0"/>
              </a:rPr>
              <a:t>Pokal</a:t>
            </a:r>
            <a:r>
              <a:rPr lang="de-AT" dirty="0" smtClean="0">
                <a:latin typeface="Calibri" panose="020F0502020204030204" pitchFamily="34" charset="0"/>
              </a:rPr>
              <a:t> für die Leistung deiner Gruppe.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13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59424"/>
          </a:xfrm>
        </p:spPr>
        <p:txBody>
          <a:bodyPr/>
          <a:lstStyle/>
          <a:p>
            <a:r>
              <a:rPr lang="de-AT" dirty="0" smtClean="0">
                <a:latin typeface="Calibri" panose="020F0502020204030204" pitchFamily="34" charset="0"/>
              </a:rPr>
              <a:t>Beim </a:t>
            </a:r>
            <a:r>
              <a:rPr lang="de-AT" dirty="0" err="1">
                <a:solidFill>
                  <a:schemeClr val="accent1"/>
                </a:solidFill>
                <a:latin typeface="Calibri" panose="020F0502020204030204" pitchFamily="34" charset="0"/>
              </a:rPr>
              <a:t>Landesbewerb</a:t>
            </a:r>
            <a:r>
              <a:rPr lang="de-AT" dirty="0" smtClean="0">
                <a:latin typeface="Calibri" panose="020F0502020204030204" pitchFamily="34" charset="0"/>
              </a:rPr>
              <a:t> </a:t>
            </a:r>
            <a:r>
              <a:rPr lang="de-AT" dirty="0">
                <a:latin typeface="Calibri" panose="020F0502020204030204" pitchFamily="34" charset="0"/>
              </a:rPr>
              <a:t>bekommst du </a:t>
            </a:r>
            <a:r>
              <a:rPr lang="de-AT" dirty="0" smtClean="0">
                <a:latin typeface="Calibri" panose="020F0502020204030204" pitchFamily="34" charset="0"/>
              </a:rPr>
              <a:t>ein </a:t>
            </a:r>
            <a:r>
              <a:rPr lang="de-AT" dirty="0">
                <a:latin typeface="Calibri" panose="020F0502020204030204" pitchFamily="34" charset="0"/>
              </a:rPr>
              <a:t>Abzeichen in Bronze oder </a:t>
            </a:r>
            <a:r>
              <a:rPr lang="de-AT" dirty="0" smtClean="0">
                <a:latin typeface="Calibri" panose="020F0502020204030204" pitchFamily="34" charset="0"/>
              </a:rPr>
              <a:t>Silber bei erfolgreicher Teilnahme deiner Gruppe</a:t>
            </a:r>
          </a:p>
          <a:p>
            <a:endParaRPr lang="de-AT" dirty="0" smtClean="0">
              <a:latin typeface="Calibri" panose="020F0502020204030204" pitchFamily="34" charset="0"/>
            </a:endParaRPr>
          </a:p>
          <a:p>
            <a:r>
              <a:rPr lang="de-AT" dirty="0" smtClean="0">
                <a:latin typeface="Calibri" panose="020F0502020204030204" pitchFamily="34" charset="0"/>
              </a:rPr>
              <a:t>Alle </a:t>
            </a:r>
            <a:r>
              <a:rPr lang="de-AT" dirty="0">
                <a:latin typeface="Calibri" panose="020F0502020204030204" pitchFamily="34" charset="0"/>
              </a:rPr>
              <a:t>2 Jahre gibt es auch ein </a:t>
            </a:r>
            <a:r>
              <a:rPr lang="de-AT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Landeszeltlager</a:t>
            </a:r>
            <a:r>
              <a:rPr lang="de-AT" dirty="0" smtClean="0">
                <a:solidFill>
                  <a:schemeClr val="tx1"/>
                </a:solidFill>
                <a:latin typeface="Calibri" panose="020F0502020204030204" pitchFamily="34" charset="0"/>
              </a:rPr>
              <a:t>, an dem du freiwillig teilnehmen darfst</a:t>
            </a:r>
            <a:r>
              <a:rPr lang="de-AT" dirty="0" smtClean="0">
                <a:latin typeface="Calibri" panose="020F0502020204030204" pitchFamily="34" charset="0"/>
              </a:rPr>
              <a:t> </a:t>
            </a:r>
            <a:r>
              <a:rPr lang="de-AT" dirty="0">
                <a:latin typeface="Calibri" panose="020F0502020204030204" pitchFamily="34" charset="0"/>
              </a:rPr>
              <a:t>– Abenteuer garantiert</a:t>
            </a:r>
            <a:r>
              <a:rPr lang="de-AT" dirty="0" smtClean="0">
                <a:latin typeface="Calibri" panose="020F0502020204030204" pitchFamily="34" charset="0"/>
              </a:rPr>
              <a:t>! </a:t>
            </a:r>
          </a:p>
          <a:p>
            <a:endParaRPr lang="de-AT" dirty="0">
              <a:latin typeface="Calibri" panose="020F0502020204030204" pitchFamily="34" charset="0"/>
            </a:endParaRPr>
          </a:p>
          <a:p>
            <a:r>
              <a:rPr lang="de-AT" dirty="0">
                <a:latin typeface="Calibri" panose="020F0502020204030204" pitchFamily="34" charset="0"/>
              </a:rPr>
              <a:t>Sei stolz auf deine </a:t>
            </a:r>
            <a:r>
              <a:rPr lang="de-AT" dirty="0" smtClean="0">
                <a:latin typeface="Calibri" panose="020F0502020204030204" pitchFamily="34" charset="0"/>
              </a:rPr>
              <a:t>erkämpften Abzeichen</a:t>
            </a:r>
            <a:r>
              <a:rPr lang="de-AT" dirty="0">
                <a:latin typeface="Calibri" panose="020F0502020204030204" pitchFamily="34" charset="0"/>
              </a:rPr>
              <a:t>. </a:t>
            </a:r>
            <a:r>
              <a:rPr lang="de-AT" dirty="0" smtClean="0">
                <a:latin typeface="Calibri" panose="020F0502020204030204" pitchFamily="34" charset="0"/>
              </a:rPr>
              <a:t/>
            </a:r>
            <a:br>
              <a:rPr lang="de-AT" dirty="0" smtClean="0">
                <a:latin typeface="Calibri" panose="020F0502020204030204" pitchFamily="34" charset="0"/>
              </a:rPr>
            </a:br>
            <a:r>
              <a:rPr lang="de-AT" dirty="0" smtClean="0">
                <a:latin typeface="Calibri" panose="020F0502020204030204" pitchFamily="34" charset="0"/>
              </a:rPr>
              <a:t>Diese </a:t>
            </a:r>
            <a:r>
              <a:rPr lang="de-AT" dirty="0">
                <a:latin typeface="Calibri" panose="020F0502020204030204" pitchFamily="34" charset="0"/>
              </a:rPr>
              <a:t>kannst du dann auf DEINER Uniform tragen!</a:t>
            </a:r>
          </a:p>
          <a:p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14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064896" cy="1600200"/>
          </a:xfrm>
        </p:spPr>
        <p:txBody>
          <a:bodyPr>
            <a:noAutofit/>
          </a:bodyPr>
          <a:lstStyle/>
          <a:p>
            <a:r>
              <a:rPr lang="de-AT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Bewerb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15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89764"/>
            <a:ext cx="2927576" cy="17952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84784"/>
            <a:ext cx="2200592" cy="179522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412776"/>
            <a:ext cx="2664297" cy="18722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9" y="3484051"/>
            <a:ext cx="7554418" cy="310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3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272808" cy="1600200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Gemeinsam sind wir stark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16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060848"/>
            <a:ext cx="2365276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2031147"/>
            <a:ext cx="5184576" cy="37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9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6781800" cy="1584176"/>
          </a:xfrm>
        </p:spPr>
        <p:txBody>
          <a:bodyPr>
            <a:normAutofit/>
          </a:bodyPr>
          <a:lstStyle/>
          <a:p>
            <a:r>
              <a:rPr lang="de-A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Sonstige </a:t>
            </a: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Aktivitäten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996952"/>
            <a:ext cx="7543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latin typeface="Calibri" panose="020F0502020204030204" pitchFamily="34" charset="0"/>
              </a:rPr>
              <a:t>Ob </a:t>
            </a:r>
            <a:r>
              <a:rPr lang="de-AT" sz="3200" dirty="0">
                <a:latin typeface="Calibri" panose="020F0502020204030204" pitchFamily="34" charset="0"/>
              </a:rPr>
              <a:t>Schwimmbad, Therme, Kletterpark, Zelten, </a:t>
            </a:r>
            <a:r>
              <a:rPr lang="de-AT" sz="3200" dirty="0" smtClean="0">
                <a:latin typeface="Calibri" panose="020F0502020204030204" pitchFamily="34" charset="0"/>
              </a:rPr>
              <a:t>usw. </a:t>
            </a:r>
            <a:r>
              <a:rPr lang="de-AT" sz="3200" dirty="0">
                <a:latin typeface="Calibri" panose="020F0502020204030204" pitchFamily="34" charset="0"/>
              </a:rPr>
              <a:t>oder einen schönen gemütlichen Grillabend am Lagerfeuer – bei der Feuerwehrjugend </a:t>
            </a:r>
            <a:r>
              <a:rPr lang="de-AT" sz="3200" dirty="0" smtClean="0">
                <a:latin typeface="Calibri" panose="020F0502020204030204" pitchFamily="34" charset="0"/>
              </a:rPr>
              <a:t>ist immer was los </a:t>
            </a:r>
            <a:r>
              <a:rPr lang="de-AT" sz="3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de-AT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5576" y="6237312"/>
            <a:ext cx="4873869" cy="365125"/>
          </a:xfrm>
        </p:spPr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17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99"/>
          <a:stretch/>
        </p:blipFill>
        <p:spPr bwMode="auto">
          <a:xfrm>
            <a:off x="755576" y="3933056"/>
            <a:ext cx="5760640" cy="254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6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18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365104"/>
            <a:ext cx="3444254" cy="22961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872" y="924014"/>
            <a:ext cx="1582516" cy="24181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8720"/>
            <a:ext cx="3240360" cy="253021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994711"/>
            <a:ext cx="2232248" cy="301035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43698"/>
            <a:ext cx="5044894" cy="304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6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6781800" cy="1600200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AKTIVSTAND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28800"/>
            <a:ext cx="7848872" cy="4534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Von </a:t>
            </a:r>
            <a:r>
              <a:rPr lang="de-AT" dirty="0">
                <a:solidFill>
                  <a:schemeClr val="accent1"/>
                </a:solidFill>
                <a:latin typeface="Calibri" panose="020F0502020204030204" pitchFamily="34" charset="0"/>
              </a:rPr>
              <a:t>16 – 65 </a:t>
            </a:r>
            <a:r>
              <a:rPr lang="de-AT" dirty="0">
                <a:latin typeface="Calibri" panose="020F0502020204030204" pitchFamily="34" charset="0"/>
              </a:rPr>
              <a:t>Jahren bist du im Aktivstand bei der Feuerwehr.</a:t>
            </a:r>
          </a:p>
          <a:p>
            <a:pPr marL="0" indent="0">
              <a:buNone/>
            </a:pPr>
            <a:endParaRPr lang="de-AT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dirty="0" smtClean="0">
                <a:latin typeface="Calibri" panose="020F0502020204030204" pitchFamily="34" charset="0"/>
              </a:rPr>
              <a:t>Die </a:t>
            </a:r>
            <a:r>
              <a:rPr lang="de-AT" dirty="0">
                <a:latin typeface="Calibri" panose="020F0502020204030204" pitchFamily="34" charset="0"/>
              </a:rPr>
              <a:t>Feuerwehrjugend ist die Vorbereitung auf den Aktivstand!</a:t>
            </a:r>
          </a:p>
          <a:p>
            <a:pPr marL="0" indent="0">
              <a:buNone/>
            </a:pPr>
            <a:r>
              <a:rPr lang="de-AT" dirty="0">
                <a:latin typeface="Calibri" panose="020F0502020204030204" pitchFamily="34" charset="0"/>
              </a:rPr>
              <a:t>Am Ende der Feuerwehrjugend (16 Jahre) bist du fertig ausgebildeter Truppmann</a:t>
            </a:r>
            <a:r>
              <a:rPr lang="de-AT" dirty="0" smtClean="0">
                <a:latin typeface="Calibri" panose="020F0502020204030204" pitchFamily="34" charset="0"/>
              </a:rPr>
              <a:t>!</a:t>
            </a:r>
            <a:br>
              <a:rPr lang="de-AT" dirty="0" smtClean="0">
                <a:latin typeface="Calibri" panose="020F0502020204030204" pitchFamily="34" charset="0"/>
              </a:rPr>
            </a:br>
            <a:endParaRPr lang="de-AT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dirty="0" smtClean="0">
                <a:latin typeface="Calibri" panose="020F0502020204030204" pitchFamily="34" charset="0"/>
              </a:rPr>
              <a:t>Du </a:t>
            </a:r>
            <a:r>
              <a:rPr lang="de-AT" dirty="0">
                <a:latin typeface="Calibri" panose="020F0502020204030204" pitchFamily="34" charset="0"/>
              </a:rPr>
              <a:t>darfst dann…</a:t>
            </a:r>
          </a:p>
          <a:p>
            <a:r>
              <a:rPr lang="de-AT" dirty="0" smtClean="0">
                <a:latin typeface="Calibri" panose="020F0502020204030204" pitchFamily="34" charset="0"/>
              </a:rPr>
              <a:t>zu </a:t>
            </a:r>
            <a:r>
              <a:rPr lang="de-AT" dirty="0">
                <a:latin typeface="Calibri" panose="020F0502020204030204" pitchFamily="34" charset="0"/>
              </a:rPr>
              <a:t>Einsätzen mitfahren</a:t>
            </a:r>
          </a:p>
          <a:p>
            <a:r>
              <a:rPr lang="de-AT" dirty="0" smtClean="0">
                <a:latin typeface="Calibri" panose="020F0502020204030204" pitchFamily="34" charset="0"/>
              </a:rPr>
              <a:t>an </a:t>
            </a:r>
            <a:r>
              <a:rPr lang="de-AT" dirty="0">
                <a:latin typeface="Calibri" panose="020F0502020204030204" pitchFamily="34" charset="0"/>
              </a:rPr>
              <a:t>Übungen </a:t>
            </a:r>
            <a:r>
              <a:rPr lang="de-AT" dirty="0" smtClean="0">
                <a:latin typeface="Calibri" panose="020F0502020204030204" pitchFamily="34" charset="0"/>
              </a:rPr>
              <a:t>teilnehmen und große </a:t>
            </a:r>
            <a:r>
              <a:rPr lang="de-AT" dirty="0">
                <a:latin typeface="Calibri" panose="020F0502020204030204" pitchFamily="34" charset="0"/>
              </a:rPr>
              <a:t>Geräte bedienen</a:t>
            </a:r>
          </a:p>
          <a:p>
            <a:r>
              <a:rPr lang="de-AT" dirty="0" smtClean="0">
                <a:latin typeface="Calibri" panose="020F0502020204030204" pitchFamily="34" charset="0"/>
              </a:rPr>
              <a:t>Kurse </a:t>
            </a:r>
            <a:r>
              <a:rPr lang="de-AT" dirty="0">
                <a:latin typeface="Calibri" panose="020F0502020204030204" pitchFamily="34" charset="0"/>
              </a:rPr>
              <a:t>und Weiterbildungen </a:t>
            </a:r>
            <a:r>
              <a:rPr lang="de-AT" dirty="0" smtClean="0">
                <a:latin typeface="Calibri" panose="020F0502020204030204" pitchFamily="34" charset="0"/>
              </a:rPr>
              <a:t>an </a:t>
            </a:r>
            <a:r>
              <a:rPr lang="de-AT" dirty="0">
                <a:latin typeface="Calibri" panose="020F0502020204030204" pitchFamily="34" charset="0"/>
              </a:rPr>
              <a:t>der Landesfeuerwehrschule in Eisenstadt </a:t>
            </a:r>
            <a:r>
              <a:rPr lang="de-AT" dirty="0" smtClean="0">
                <a:latin typeface="Calibri" panose="020F0502020204030204" pitchFamily="34" charset="0"/>
              </a:rPr>
              <a:t>besuchen</a:t>
            </a:r>
            <a:endParaRPr lang="de-AT" dirty="0">
              <a:latin typeface="Calibri" panose="020F0502020204030204" pitchFamily="34" charset="0"/>
            </a:endParaRPr>
          </a:p>
          <a:p>
            <a:r>
              <a:rPr lang="de-AT" dirty="0" smtClean="0">
                <a:latin typeface="Calibri" panose="020F0502020204030204" pitchFamily="34" charset="0"/>
              </a:rPr>
              <a:t>Funktionen in der Feuerwehr übernehmen </a:t>
            </a:r>
            <a:br>
              <a:rPr lang="de-AT" dirty="0" smtClean="0">
                <a:latin typeface="Calibri" panose="020F0502020204030204" pitchFamily="34" charset="0"/>
              </a:rPr>
            </a:br>
            <a:r>
              <a:rPr lang="de-AT" dirty="0" smtClean="0">
                <a:latin typeface="Calibri" panose="020F0502020204030204" pitchFamily="34" charset="0"/>
              </a:rPr>
              <a:t>(auch Feuerwehrkommandant)</a:t>
            </a:r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19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072" y="908720"/>
            <a:ext cx="8352928" cy="1368152"/>
          </a:xfrm>
        </p:spPr>
        <p:txBody>
          <a:bodyPr>
            <a:no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Sinnvolle</a:t>
            </a:r>
            <a:b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Freizeitbeschäftigung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276872"/>
            <a:ext cx="828092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de-AT" dirty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Möchtest </a:t>
            </a:r>
            <a:r>
              <a:rPr lang="de-AT" dirty="0">
                <a:latin typeface="Calibri" panose="020F0502020204030204" pitchFamily="34" charset="0"/>
                <a:cs typeface="Arial" panose="020B0604020202020204" pitchFamily="34" charset="0"/>
              </a:rPr>
              <a:t>du gerne zu einem Team gehören, Spaß haben, Abenteuer erleben, Freunde treffen und </a:t>
            </a: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lernen, wie man Menschen </a:t>
            </a:r>
            <a:r>
              <a:rPr lang="de-AT" dirty="0">
                <a:latin typeface="Calibri" panose="020F0502020204030204" pitchFamily="34" charset="0"/>
                <a:cs typeface="Arial" panose="020B0604020202020204" pitchFamily="34" charset="0"/>
              </a:rPr>
              <a:t>in Notsituationen </a:t>
            </a: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hilft und Feuer löscht?</a:t>
            </a:r>
            <a:endParaRPr lang="de-AT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 suchen wir </a:t>
            </a:r>
            <a:r>
              <a:rPr lang="de-AT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</a:t>
            </a: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 </a:t>
            </a:r>
            <a:b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 </a:t>
            </a:r>
            <a:r>
              <a:rPr lang="de-A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 </a:t>
            </a:r>
            <a:r>
              <a:rPr lang="de-AT" sz="3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FEUERWEHRJUGEND</a:t>
            </a: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6781800" cy="1600200"/>
          </a:xfrm>
        </p:spPr>
        <p:txBody>
          <a:bodyPr>
            <a:normAutofit/>
          </a:bodyPr>
          <a:lstStyle/>
          <a:p>
            <a:r>
              <a:rPr lang="de-A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Aktivstand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6" y="1316855"/>
            <a:ext cx="2544000" cy="190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290040"/>
            <a:ext cx="5112568" cy="293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436124" cy="20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716016" cy="29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2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6928" y="1484784"/>
            <a:ext cx="6974160" cy="2016224"/>
          </a:xfrm>
        </p:spPr>
        <p:txBody>
          <a:bodyPr>
            <a:noAutofit/>
          </a:bodyPr>
          <a:lstStyle/>
          <a:p>
            <a:r>
              <a:rPr lang="de-AT" sz="44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NA? Haben wir </a:t>
            </a:r>
            <a:r>
              <a:rPr lang="de-AT" sz="4400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 Interesse geweckt</a:t>
            </a:r>
            <a:r>
              <a:rPr lang="de-AT" sz="44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br>
              <a:rPr lang="de-AT" sz="44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AT" sz="4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21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3691863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de-A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 freuen wir uns über deinen Beitritt!</a:t>
            </a:r>
          </a:p>
          <a:p>
            <a:endParaRPr lang="de-AT" sz="2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AT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DEINE Uniform wartet schon auf dich!</a:t>
            </a:r>
            <a:endParaRPr lang="de-AT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23433"/>
            <a:ext cx="7416824" cy="1600200"/>
          </a:xfrm>
        </p:spPr>
        <p:txBody>
          <a:bodyPr>
            <a:normAutofit/>
          </a:bodyPr>
          <a:lstStyle/>
          <a:p>
            <a:r>
              <a:rPr lang="de-AT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Ansprechpartner/Kontakt:</a:t>
            </a:r>
            <a:endParaRPr lang="de-AT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320480"/>
          </a:xfrm>
        </p:spPr>
        <p:txBody>
          <a:bodyPr>
            <a:normAutofit/>
          </a:bodyPr>
          <a:lstStyle/>
          <a:p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Tel. Nr.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Betreuer &lt;Name&gt;  </a:t>
            </a:r>
            <a:r>
              <a:rPr lang="de-AT" sz="2800" dirty="0" smtClean="0">
                <a:latin typeface="Calibri" panose="020F0502020204030204" pitchFamily="34" charset="0"/>
              </a:rPr>
              <a:t>&lt;</a:t>
            </a:r>
            <a:r>
              <a:rPr lang="de-AT" sz="2800" dirty="0" err="1" smtClean="0">
                <a:latin typeface="Calibri" panose="020F0502020204030204" pitchFamily="34" charset="0"/>
              </a:rPr>
              <a:t>TelNr</a:t>
            </a:r>
            <a:r>
              <a:rPr lang="de-AT" sz="2800" dirty="0" smtClean="0">
                <a:latin typeface="Calibri" panose="020F0502020204030204" pitchFamily="34" charset="0"/>
              </a:rPr>
              <a:t>&gt;</a:t>
            </a:r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Tel. Nr. Betreuer &lt;Name&gt;  </a:t>
            </a:r>
            <a:r>
              <a:rPr lang="de-AT" sz="2800" dirty="0">
                <a:latin typeface="Calibri" panose="020F0502020204030204" pitchFamily="34" charset="0"/>
              </a:rPr>
              <a:t>&lt;</a:t>
            </a:r>
            <a:r>
              <a:rPr lang="de-AT" sz="2800" dirty="0" err="1">
                <a:latin typeface="Calibri" panose="020F0502020204030204" pitchFamily="34" charset="0"/>
              </a:rPr>
              <a:t>TelNr</a:t>
            </a:r>
            <a:r>
              <a:rPr lang="de-AT" sz="2800" dirty="0">
                <a:latin typeface="Calibri" panose="020F0502020204030204" pitchFamily="34" charset="0"/>
              </a:rPr>
              <a:t>&gt;</a:t>
            </a:r>
          </a:p>
          <a:p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Tel. Nr.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Kommandant &lt;Name</a:t>
            </a:r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&gt;  </a:t>
            </a:r>
            <a:r>
              <a:rPr lang="de-AT" sz="2800" dirty="0">
                <a:latin typeface="Calibri" panose="020F0502020204030204" pitchFamily="34" charset="0"/>
              </a:rPr>
              <a:t>&lt;</a:t>
            </a:r>
            <a:r>
              <a:rPr lang="de-AT" sz="2800" dirty="0" err="1">
                <a:latin typeface="Calibri" panose="020F0502020204030204" pitchFamily="34" charset="0"/>
              </a:rPr>
              <a:t>TelNr</a:t>
            </a:r>
            <a:r>
              <a:rPr lang="de-AT" sz="2800" dirty="0">
                <a:latin typeface="Calibri" panose="020F0502020204030204" pitchFamily="34" charset="0"/>
              </a:rPr>
              <a:t>&gt;</a:t>
            </a:r>
          </a:p>
          <a:p>
            <a:endParaRPr lang="de-AT" sz="2800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22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552728" cy="648072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 für Eltern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72816"/>
            <a:ext cx="7992888" cy="3886200"/>
          </a:xfrm>
        </p:spPr>
        <p:txBody>
          <a:bodyPr>
            <a:noAutofit/>
          </a:bodyPr>
          <a:lstStyle/>
          <a:p>
            <a:r>
              <a:rPr lang="de-AT" dirty="0">
                <a:latin typeface="Calibri" panose="020F0502020204030204" pitchFamily="34" charset="0"/>
              </a:rPr>
              <a:t>Der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Beitritt</a:t>
            </a:r>
            <a:r>
              <a:rPr lang="de-AT" dirty="0" smtClean="0">
                <a:latin typeface="Calibri" panose="020F0502020204030204" pitchFamily="34" charset="0"/>
              </a:rPr>
              <a:t> </a:t>
            </a:r>
            <a:r>
              <a:rPr lang="de-AT" dirty="0">
                <a:latin typeface="Calibri" panose="020F0502020204030204" pitchFamily="34" charset="0"/>
              </a:rPr>
              <a:t>zur Feuerwehrjugend verursacht </a:t>
            </a:r>
            <a:r>
              <a:rPr lang="de-AT" dirty="0" smtClean="0">
                <a:latin typeface="Calibri" panose="020F0502020204030204" pitchFamily="34" charset="0"/>
              </a:rPr>
              <a:t>den Eltern bzw. Erziehungsberechtigten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keine 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</a:rPr>
              <a:t>Kosten</a:t>
            </a:r>
            <a:r>
              <a:rPr lang="de-AT" dirty="0" smtClean="0">
                <a:latin typeface="Calibri" panose="020F0502020204030204" pitchFamily="34" charset="0"/>
              </a:rPr>
              <a:t>!</a:t>
            </a:r>
          </a:p>
          <a:p>
            <a:endParaRPr lang="de-AT" dirty="0" smtClean="0">
              <a:latin typeface="Calibri" panose="020F0502020204030204" pitchFamily="34" charset="0"/>
            </a:endParaRPr>
          </a:p>
          <a:p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Uniform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</a:rPr>
              <a:t>, Verpflegung </a:t>
            </a:r>
            <a:r>
              <a:rPr lang="de-AT" dirty="0">
                <a:latin typeface="Calibri" panose="020F0502020204030204" pitchFamily="34" charset="0"/>
              </a:rPr>
              <a:t>und 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</a:rPr>
              <a:t>alles Weitere </a:t>
            </a:r>
            <a:r>
              <a:rPr lang="de-AT" dirty="0">
                <a:latin typeface="Calibri" panose="020F0502020204030204" pitchFamily="34" charset="0"/>
              </a:rPr>
              <a:t>wird von der </a:t>
            </a:r>
            <a:br>
              <a:rPr lang="de-AT" dirty="0">
                <a:latin typeface="Calibri" panose="020F0502020204030204" pitchFamily="34" charset="0"/>
              </a:rPr>
            </a:br>
            <a:r>
              <a:rPr lang="de-AT" dirty="0" smtClean="0">
                <a:latin typeface="Calibri" panose="020F0502020204030204" pitchFamily="34" charset="0"/>
              </a:rPr>
              <a:t>Ortsfeuerwehr 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</a:rPr>
              <a:t>bereitgestellt</a:t>
            </a:r>
            <a:r>
              <a:rPr lang="de-AT" dirty="0" smtClean="0">
                <a:latin typeface="Calibri" panose="020F0502020204030204" pitchFamily="34" charset="0"/>
              </a:rPr>
              <a:t>!</a:t>
            </a:r>
          </a:p>
          <a:p>
            <a:endParaRPr lang="de-AT" dirty="0" smtClean="0">
              <a:latin typeface="Calibri" panose="020F0502020204030204" pitchFamily="34" charset="0"/>
            </a:endParaRPr>
          </a:p>
          <a:p>
            <a:r>
              <a:rPr lang="de-AT" dirty="0" smtClean="0">
                <a:latin typeface="Calibri" panose="020F0502020204030204" pitchFamily="34" charset="0"/>
              </a:rPr>
              <a:t>Bei Bewerben, Übungen, Jugendstunden und sonstigen Feuerwehraktivitäten werden die Kinder und Jugendlichen von unseren 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</a:rPr>
              <a:t>ausgebildeten Jugendbeteuern beaufsichtigt</a:t>
            </a:r>
          </a:p>
          <a:p>
            <a:endParaRPr lang="de-AT" dirty="0">
              <a:latin typeface="Calibri" panose="020F0502020204030204" pitchFamily="34" charset="0"/>
            </a:endParaRPr>
          </a:p>
          <a:p>
            <a:r>
              <a:rPr lang="de-AT" dirty="0" smtClean="0">
                <a:latin typeface="Calibri" panose="020F0502020204030204" pitchFamily="34" charset="0"/>
              </a:rPr>
              <a:t>Die 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</a:rPr>
              <a:t>Anordnungen</a:t>
            </a:r>
            <a:r>
              <a:rPr lang="de-AT" dirty="0" smtClean="0">
                <a:latin typeface="Calibri" panose="020F0502020204030204" pitchFamily="34" charset="0"/>
              </a:rPr>
              <a:t> des Feuerwehrkommandos und der Jugendbetreuer sind zu befolgen</a:t>
            </a:r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5576" y="6237312"/>
            <a:ext cx="4873869" cy="365125"/>
          </a:xfrm>
        </p:spPr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23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556" y="796745"/>
            <a:ext cx="6781800" cy="619471"/>
          </a:xfrm>
        </p:spPr>
        <p:txBody>
          <a:bodyPr>
            <a:normAutofit/>
          </a:bodyPr>
          <a:lstStyle/>
          <a:p>
            <a:r>
              <a:rPr lang="de-A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 für </a:t>
            </a: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Eltern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24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Inhaltsplatzhalter 5"/>
          <p:cNvSpPr txBox="1">
            <a:spLocks noGrp="1"/>
          </p:cNvSpPr>
          <p:nvPr>
            <p:ph idx="1"/>
          </p:nvPr>
        </p:nvSpPr>
        <p:spPr>
          <a:xfrm>
            <a:off x="827584" y="1994415"/>
            <a:ext cx="7725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Zeitaufwand</a:t>
            </a:r>
          </a:p>
          <a:p>
            <a:r>
              <a:rPr lang="de-AT" dirty="0" smtClean="0">
                <a:latin typeface="Calibri" panose="020F0502020204030204" pitchFamily="34" charset="0"/>
                <a:cs typeface="Arial" pitchFamily="34" charset="0"/>
              </a:rPr>
              <a:t>Versicherung (Unfallversicherung)</a:t>
            </a:r>
          </a:p>
          <a:p>
            <a:r>
              <a:rPr lang="de-AT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Rücksicht auf Schule</a:t>
            </a:r>
          </a:p>
          <a:p>
            <a:r>
              <a:rPr lang="de-AT" dirty="0" smtClean="0">
                <a:latin typeface="Calibri" panose="020F0502020204030204" pitchFamily="34" charset="0"/>
                <a:cs typeface="Arial" pitchFamily="34" charset="0"/>
              </a:rPr>
              <a:t>Andere Vereine/Aktivitäten</a:t>
            </a:r>
          </a:p>
          <a:p>
            <a:r>
              <a:rPr lang="de-AT" dirty="0" smtClean="0">
                <a:latin typeface="Calibri" panose="020F0502020204030204" pitchFamily="34" charset="0"/>
                <a:cs typeface="Arial" pitchFamily="34" charset="0"/>
              </a:rPr>
              <a:t>Schabernack? Alkohol? Nikotin?</a:t>
            </a:r>
            <a:endParaRPr lang="de-AT" dirty="0" smtClean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de-AT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543800" cy="1524000"/>
          </a:xfrm>
        </p:spPr>
        <p:txBody>
          <a:bodyPr/>
          <a:lstStyle/>
          <a:p>
            <a:r>
              <a:rPr lang="de-AT" sz="7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HOFFEN WIR SEHEN UNS BALD!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23928" y="4869160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Deine </a:t>
            </a:r>
            <a:r>
              <a:rPr lang="de-AT" sz="3200" dirty="0">
                <a:solidFill>
                  <a:schemeClr val="tx2"/>
                </a:solidFill>
                <a:latin typeface="Calibri" panose="020F0502020204030204" pitchFamily="34" charset="0"/>
              </a:rPr>
              <a:t>Uniform wartet schon auf </a:t>
            </a:r>
            <a:r>
              <a:rPr lang="de-AT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dich</a:t>
            </a:r>
            <a:r>
              <a:rPr lang="de-AT" sz="3200" dirty="0">
                <a:solidFill>
                  <a:schemeClr val="tx2"/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42" y="3206409"/>
            <a:ext cx="5269145" cy="137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064" y="620688"/>
            <a:ext cx="8424936" cy="826976"/>
          </a:xfrm>
        </p:spPr>
        <p:txBody>
          <a:bodyPr>
            <a:noAutofit/>
          </a:bodyPr>
          <a:lstStyle/>
          <a:p>
            <a:r>
              <a:rPr lang="de-A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erwartet dich bei uns?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628800"/>
            <a:ext cx="7543800" cy="4318248"/>
          </a:xfrm>
        </p:spPr>
        <p:txBody>
          <a:bodyPr>
            <a:normAutofit fontScale="92500"/>
          </a:bodyPr>
          <a:lstStyle/>
          <a:p>
            <a:endParaRPr lang="de-AT" sz="36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AT" sz="3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ACTION</a:t>
            </a:r>
          </a:p>
          <a:p>
            <a:r>
              <a:rPr lang="de-AT" sz="3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TEAMGEIST</a:t>
            </a:r>
          </a:p>
          <a:p>
            <a:r>
              <a:rPr lang="de-AT" sz="3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SPASS</a:t>
            </a:r>
          </a:p>
          <a:p>
            <a:r>
              <a:rPr lang="de-AT" sz="3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WISSEN</a:t>
            </a:r>
          </a:p>
          <a:p>
            <a:endParaRPr lang="de-AT" sz="32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AT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Werde eines von rund</a:t>
            </a:r>
            <a:r>
              <a:rPr lang="de-AT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26.000</a:t>
            </a:r>
            <a:r>
              <a:rPr lang="de-AT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Feuerwehrjugendmitgliedern in Österreich</a:t>
            </a:r>
            <a:endParaRPr lang="de-AT" sz="36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5576" y="6309320"/>
            <a:ext cx="4873869" cy="365125"/>
          </a:xfrm>
        </p:spPr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04664"/>
            <a:ext cx="7884368" cy="1168152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erwartet dich bei der Feuerwehrjugend (FJ)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72816"/>
            <a:ext cx="7831832" cy="4536504"/>
          </a:xfrm>
        </p:spPr>
        <p:txBody>
          <a:bodyPr>
            <a:normAutofit lnSpcReduction="10000"/>
          </a:bodyPr>
          <a:lstStyle/>
          <a:p>
            <a:endParaRPr lang="de-AT" sz="2800" dirty="0" smtClean="0"/>
          </a:p>
          <a:p>
            <a:r>
              <a:rPr lang="de-AT" dirty="0">
                <a:latin typeface="Calibri" panose="020F0502020204030204" pitchFamily="34" charset="0"/>
                <a:cs typeface="Arial" panose="020B0604020202020204" pitchFamily="34" charset="0"/>
              </a:rPr>
              <a:t>Du trittst der Feuerwehr in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(XYZ) </a:t>
            </a: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bei</a:t>
            </a:r>
          </a:p>
          <a:p>
            <a:endParaRPr lang="de-AT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Calibri" panose="020F0502020204030204" pitchFamily="34" charset="0"/>
                <a:cs typeface="Arial" panose="020B0604020202020204" pitchFamily="34" charset="0"/>
              </a:rPr>
              <a:t>Dich erwartet eine </a:t>
            </a: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Gemeinschaft aus 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16 jährigen 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Mädels</a:t>
            </a:r>
            <a:r>
              <a:rPr lang="de-AT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und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Burschen</a:t>
            </a:r>
            <a:endParaRPr lang="de-AT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AT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Calibri" panose="020F0502020204030204" pitchFamily="34" charset="0"/>
                <a:cs typeface="Arial" panose="020B0604020202020204" pitchFamily="34" charset="0"/>
              </a:rPr>
              <a:t>Du bekommst </a:t>
            </a: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deine </a:t>
            </a:r>
            <a:r>
              <a:rPr lang="de-AT" i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eigene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Uniform</a:t>
            </a:r>
          </a:p>
          <a:p>
            <a:endParaRPr lang="de-AT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Gemeinsam bestreitet ihr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Wettkämpfe, Wissenstests, Übungen, </a:t>
            </a:r>
            <a:r>
              <a:rPr lang="de-AT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uvm</a:t>
            </a: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. Erreichte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Abzeichen </a:t>
            </a:r>
            <a:r>
              <a:rPr lang="de-AT" dirty="0" smtClean="0">
                <a:latin typeface="Calibri" panose="020F0502020204030204" pitchFamily="34" charset="0"/>
                <a:cs typeface="Arial" panose="020B0604020202020204" pitchFamily="34" charset="0"/>
              </a:rPr>
              <a:t>kannst du auf deiner Uniform </a:t>
            </a:r>
            <a:r>
              <a:rPr lang="de-AT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stolz tragen</a:t>
            </a:r>
            <a:endParaRPr lang="de-AT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AT" sz="2800" dirty="0">
              <a:latin typeface="AR CENA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5576" y="6309320"/>
            <a:ext cx="4873869" cy="365125"/>
          </a:xfrm>
        </p:spPr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08720"/>
            <a:ext cx="8058472" cy="5040560"/>
          </a:xfrm>
        </p:spPr>
        <p:txBody>
          <a:bodyPr>
            <a:normAutofit fontScale="92500" lnSpcReduction="20000"/>
          </a:bodyPr>
          <a:lstStyle/>
          <a:p>
            <a:endParaRPr lang="de-AT" dirty="0">
              <a:latin typeface="AR CENA" panose="02000000000000000000" pitchFamily="2" charset="0"/>
            </a:endParaRPr>
          </a:p>
          <a:p>
            <a:r>
              <a:rPr lang="de-AT" sz="2800" dirty="0">
                <a:latin typeface="Calibri" panose="020F0502020204030204" pitchFamily="34" charset="0"/>
              </a:rPr>
              <a:t>Du lernst </a:t>
            </a:r>
            <a:r>
              <a:rPr lang="de-AT" sz="2800" dirty="0" smtClean="0">
                <a:latin typeface="Calibri" panose="020F0502020204030204" pitchFamily="34" charset="0"/>
              </a:rPr>
              <a:t>die </a:t>
            </a:r>
            <a:r>
              <a:rPr lang="de-AT" sz="28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Fahrzeuge und Geräte</a:t>
            </a:r>
            <a:r>
              <a:rPr lang="de-AT" sz="2800" dirty="0" smtClean="0">
                <a:latin typeface="Calibri" panose="020F0502020204030204" pitchFamily="34" charset="0"/>
              </a:rPr>
              <a:t> </a:t>
            </a:r>
            <a:r>
              <a:rPr lang="de-AT" sz="2800" dirty="0">
                <a:latin typeface="Calibri" panose="020F0502020204030204" pitchFamily="34" charset="0"/>
              </a:rPr>
              <a:t>in deiner Feuerwehr </a:t>
            </a:r>
            <a:r>
              <a:rPr lang="de-AT" sz="2800" dirty="0" smtClean="0">
                <a:latin typeface="Calibri" panose="020F0502020204030204" pitchFamily="34" charset="0"/>
              </a:rPr>
              <a:t>kennen</a:t>
            </a:r>
          </a:p>
          <a:p>
            <a:endParaRPr lang="de-AT" sz="2800" dirty="0" smtClean="0">
              <a:latin typeface="Calibri" panose="020F0502020204030204" pitchFamily="34" charset="0"/>
            </a:endParaRPr>
          </a:p>
          <a:p>
            <a:r>
              <a:rPr lang="de-AT" sz="2800" i="1" dirty="0">
                <a:solidFill>
                  <a:schemeClr val="accent1"/>
                </a:solidFill>
                <a:latin typeface="Calibri" panose="020F0502020204030204" pitchFamily="34" charset="0"/>
              </a:rPr>
              <a:t>Probefahrten</a:t>
            </a:r>
            <a:r>
              <a:rPr lang="de-AT" sz="2800" dirty="0" smtClean="0">
                <a:latin typeface="Calibri" panose="020F0502020204030204" pitchFamily="34" charset="0"/>
              </a:rPr>
              <a:t> mit den Fahrzeugen deiner Feuerwehr stehen genauso an der Tagesordnung wie </a:t>
            </a:r>
            <a:r>
              <a:rPr lang="de-AT" sz="2800" i="1" dirty="0">
                <a:solidFill>
                  <a:schemeClr val="accent1"/>
                </a:solidFill>
                <a:latin typeface="Calibri" panose="020F0502020204030204" pitchFamily="34" charset="0"/>
              </a:rPr>
              <a:t>Löschübungen, Zielspritzen</a:t>
            </a:r>
            <a:r>
              <a:rPr lang="de-AT" sz="2800" dirty="0" smtClean="0">
                <a:latin typeface="Calibri" panose="020F0502020204030204" pitchFamily="34" charset="0"/>
              </a:rPr>
              <a:t> oder andere actionreiche Feuerwehraktivitäten</a:t>
            </a:r>
            <a:endParaRPr lang="de-AT" sz="2800" dirty="0">
              <a:latin typeface="Calibri" panose="020F0502020204030204" pitchFamily="34" charset="0"/>
            </a:endParaRPr>
          </a:p>
          <a:p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Du lernst </a:t>
            </a:r>
            <a:r>
              <a:rPr lang="de-AT" sz="28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neue </a:t>
            </a:r>
            <a:r>
              <a:rPr lang="de-AT" sz="2800" i="1" dirty="0">
                <a:solidFill>
                  <a:schemeClr val="accent1"/>
                </a:solidFill>
                <a:latin typeface="Calibri" panose="020F0502020204030204" pitchFamily="34" charset="0"/>
              </a:rPr>
              <a:t>Freunde</a:t>
            </a:r>
            <a:r>
              <a:rPr lang="de-AT" sz="2800" dirty="0">
                <a:latin typeface="Calibri" panose="020F0502020204030204" pitchFamily="34" charset="0"/>
              </a:rPr>
              <a:t> </a:t>
            </a:r>
            <a:r>
              <a:rPr lang="de-AT" sz="2800" dirty="0" smtClean="0">
                <a:latin typeface="Calibri" panose="020F0502020204030204" pitchFamily="34" charset="0"/>
              </a:rPr>
              <a:t>auch aus anderen Orten kennen, </a:t>
            </a:r>
            <a:r>
              <a:rPr lang="de-AT" sz="2800" dirty="0">
                <a:latin typeface="Calibri" panose="020F0502020204030204" pitchFamily="34" charset="0"/>
              </a:rPr>
              <a:t>mit denen du </a:t>
            </a:r>
            <a:r>
              <a:rPr lang="de-AT" sz="2800" i="1" dirty="0">
                <a:solidFill>
                  <a:schemeClr val="accent1"/>
                </a:solidFill>
                <a:latin typeface="Calibri" panose="020F0502020204030204" pitchFamily="34" charset="0"/>
              </a:rPr>
              <a:t>viel Spaß</a:t>
            </a:r>
            <a:r>
              <a:rPr lang="de-AT" sz="2800" dirty="0">
                <a:latin typeface="Calibri" panose="020F0502020204030204" pitchFamily="34" charset="0"/>
              </a:rPr>
              <a:t> haben </a:t>
            </a:r>
            <a:r>
              <a:rPr lang="de-AT" sz="2800" dirty="0" smtClean="0">
                <a:latin typeface="Calibri" panose="020F0502020204030204" pitchFamily="34" charset="0"/>
              </a:rPr>
              <a:t>wirst </a:t>
            </a:r>
          </a:p>
          <a:p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Mit 16 Jahren </a:t>
            </a:r>
            <a:r>
              <a:rPr lang="de-AT" sz="2800" dirty="0" smtClean="0">
                <a:latin typeface="Calibri" panose="020F0502020204030204" pitchFamily="34" charset="0"/>
              </a:rPr>
              <a:t>trittst du dann in den </a:t>
            </a:r>
            <a:r>
              <a:rPr lang="de-AT" sz="2800" i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Aktivstand </a:t>
            </a:r>
            <a:r>
              <a:rPr lang="de-AT" sz="2800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über! </a:t>
            </a:r>
            <a:br>
              <a:rPr lang="de-AT" sz="2800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800" dirty="0" smtClean="0">
                <a:latin typeface="Calibri" panose="020F0502020204030204" pitchFamily="34" charset="0"/>
              </a:rPr>
              <a:t>Das heißt, du kannst ab dann zu </a:t>
            </a:r>
            <a:r>
              <a:rPr lang="de-AT" sz="2800" i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Einsätzen </a:t>
            </a:r>
            <a:r>
              <a:rPr lang="de-AT" sz="2800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mitfahren</a:t>
            </a:r>
            <a:endParaRPr lang="de-AT" sz="2800" dirty="0">
              <a:latin typeface="Calibri" panose="020F0502020204030204" pitchFamily="34" charset="0"/>
            </a:endParaRP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853808" cy="1224136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 Feuerwehr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28800"/>
            <a:ext cx="7543800" cy="42218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sz="2800" dirty="0" smtClean="0">
                <a:latin typeface="Calibri" panose="020F0502020204030204" pitchFamily="34" charset="0"/>
              </a:rPr>
              <a:t>Das sind die wichtigsten Ansprechpartner in deiner Feuerwehr</a:t>
            </a:r>
          </a:p>
          <a:p>
            <a:pPr marL="0" indent="0">
              <a:buNone/>
            </a:pPr>
            <a:endParaRPr lang="de-AT" sz="2800" dirty="0">
              <a:latin typeface="AR CENA" panose="02000000000000000000" pitchFamily="2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Der Kommandant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&lt;Name&gt;</a:t>
            </a:r>
            <a:endParaRPr lang="de-AT" sz="2800" dirty="0" smtClean="0">
              <a:latin typeface="Calibri" panose="020F0502020204030204" pitchFamily="34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Der KDT-Stellvertreter </a:t>
            </a:r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&lt;Name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&gt;</a:t>
            </a:r>
            <a:endParaRPr lang="de-AT" sz="2800" dirty="0" smtClean="0">
              <a:latin typeface="Calibri" panose="020F0502020204030204" pitchFamily="34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Der Feuerwehrjugendbetreuer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&lt;Name&gt;</a:t>
            </a:r>
            <a:endParaRPr lang="de-AT" sz="2800" dirty="0" smtClean="0">
              <a:latin typeface="Calibri" panose="020F0502020204030204" pitchFamily="34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Die Feuerwehrjugendbetreuerin </a:t>
            </a:r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&lt;Name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&gt;</a:t>
            </a:r>
            <a:endParaRPr lang="de-AT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800" dirty="0">
                <a:latin typeface="Calibri" panose="020F0502020204030204" pitchFamily="34" charset="0"/>
              </a:rPr>
              <a:t> </a:t>
            </a:r>
            <a:r>
              <a:rPr lang="de-AT" sz="2800" dirty="0" smtClean="0">
                <a:latin typeface="Calibri" panose="020F0502020204030204" pitchFamily="34" charset="0"/>
              </a:rPr>
              <a:t>              … und viele mehr!</a:t>
            </a:r>
          </a:p>
          <a:p>
            <a:pPr marL="0" indent="0">
              <a:buNone/>
            </a:pPr>
            <a:endParaRPr lang="de-AT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de-AT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800" dirty="0">
                <a:latin typeface="Calibri" panose="020F0502020204030204" pitchFamily="34" charset="0"/>
              </a:rPr>
              <a:t>Vielleicht kennst du ja schon </a:t>
            </a:r>
            <a:r>
              <a:rPr lang="de-AT" sz="2800" dirty="0" smtClean="0">
                <a:latin typeface="Calibri" panose="020F0502020204030204" pitchFamily="34" charset="0"/>
              </a:rPr>
              <a:t>einige, </a:t>
            </a:r>
            <a:r>
              <a:rPr lang="de-AT" sz="2800" dirty="0">
                <a:latin typeface="Calibri" panose="020F0502020204030204" pitchFamily="34" charset="0"/>
              </a:rPr>
              <a:t>die bei der Feuerwehr dabei sind!</a:t>
            </a:r>
          </a:p>
          <a:p>
            <a:endParaRPr lang="de-AT" dirty="0">
              <a:latin typeface="AR CENA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128792" cy="2160240"/>
          </a:xfrm>
        </p:spPr>
        <p:txBody>
          <a:bodyPr>
            <a:noAutofit/>
          </a:bodyPr>
          <a:lstStyle/>
          <a:p>
            <a:pPr algn="ctr"/>
            <a:r>
              <a:rPr lang="de-AT" sz="48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SIND WIR </a:t>
            </a:r>
            <a:r>
              <a:rPr lang="de-AT" sz="4800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AT" sz="4800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4800" i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AT" sz="48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UNSERE AKTIVITÄTEN: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Calibri" panose="020F0502020204030204" pitchFamily="34" charset="0"/>
              </a:rPr>
              <a:pPr/>
              <a:t>7</a:t>
            </a:fld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6781800" cy="1600200"/>
          </a:xfrm>
        </p:spPr>
        <p:txBody>
          <a:bodyPr>
            <a:normAutofit/>
          </a:bodyPr>
          <a:lstStyle/>
          <a:p>
            <a:r>
              <a:rPr lang="de-A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Jahr bei der </a:t>
            </a:r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FJ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348880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2800" dirty="0">
                <a:latin typeface="Calibri" panose="020F0502020204030204" pitchFamily="34" charset="0"/>
              </a:rPr>
              <a:t>Grundsätzlich </a:t>
            </a:r>
            <a:r>
              <a:rPr lang="de-AT" sz="2800" dirty="0" smtClean="0">
                <a:latin typeface="Calibri" panose="020F0502020204030204" pitchFamily="34" charset="0"/>
              </a:rPr>
              <a:t>gibt es im Jahr </a:t>
            </a:r>
            <a:r>
              <a:rPr lang="de-AT" sz="28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einige große Termine</a:t>
            </a:r>
            <a:r>
              <a:rPr lang="de-AT" sz="2800" dirty="0" smtClean="0">
                <a:latin typeface="Calibri" panose="020F0502020204030204" pitchFamily="34" charset="0"/>
              </a:rPr>
              <a:t>:</a:t>
            </a:r>
            <a:endParaRPr lang="de-AT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Wissenstest (im Frühling)</a:t>
            </a:r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dirty="0" err="1" smtClean="0">
                <a:latin typeface="Calibri" panose="020F0502020204030204" pitchFamily="34" charset="0"/>
              </a:rPr>
              <a:t>Bezirksfeuerwehrjugendleistungsbewerb</a:t>
            </a:r>
            <a:r>
              <a:rPr lang="de-AT" sz="2800" dirty="0" smtClean="0">
                <a:latin typeface="Calibri" panose="020F0502020204030204" pitchFamily="34" charset="0"/>
              </a:rPr>
              <a:t> (im Juni)</a:t>
            </a:r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Landesfeuerwehrjugendleistungsbewerb (2. Juli Wochenende)</a:t>
            </a:r>
            <a:endParaRPr lang="de-AT" sz="2800" dirty="0">
              <a:latin typeface="Calibri" panose="020F0502020204030204" pitchFamily="34" charset="0"/>
            </a:endParaRPr>
          </a:p>
          <a:p>
            <a:endParaRPr lang="de-AT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800" dirty="0">
                <a:latin typeface="Calibri" panose="020F0502020204030204" pitchFamily="34" charset="0"/>
              </a:rPr>
              <a:t>Dazwischen gibt es auch </a:t>
            </a:r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andere Aktivitäten</a:t>
            </a:r>
            <a:r>
              <a:rPr lang="de-AT" sz="2800" dirty="0">
                <a:latin typeface="Calibri" panose="020F0502020204030204" pitchFamily="34" charset="0"/>
              </a:rPr>
              <a:t> wie z.B.: </a:t>
            </a:r>
            <a:r>
              <a:rPr lang="de-AT" sz="2800" dirty="0" smtClean="0">
                <a:latin typeface="Calibri" panose="020F0502020204030204" pitchFamily="34" charset="0"/>
              </a:rPr>
              <a:t>Übungen, Ausbildungen, Jugendstunden, Grillabende, Jugendlager, Bezirksfeuerwehrjugendtag, Ausflüge, …</a:t>
            </a:r>
            <a:endParaRPr lang="de-AT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6781800" cy="648072"/>
          </a:xfrm>
        </p:spPr>
        <p:txBody>
          <a:bodyPr>
            <a:normAutofit/>
          </a:bodyPr>
          <a:lstStyle/>
          <a:p>
            <a:r>
              <a:rPr lang="de-A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Wissenstest</a:t>
            </a:r>
            <a:endParaRPr lang="de-A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4032448"/>
          </a:xfrm>
        </p:spPr>
        <p:txBody>
          <a:bodyPr>
            <a:normAutofit/>
          </a:bodyPr>
          <a:lstStyle/>
          <a:p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Im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Frühling</a:t>
            </a:r>
            <a:r>
              <a:rPr lang="de-AT" sz="2800" dirty="0" smtClean="0">
                <a:latin typeface="Calibri" panose="020F0502020204030204" pitchFamily="34" charset="0"/>
              </a:rPr>
              <a:t> findet der Wissenstest in deinem Bezirk statt</a:t>
            </a:r>
          </a:p>
          <a:p>
            <a:endParaRPr lang="de-AT" sz="2800" dirty="0">
              <a:latin typeface="Calibri" panose="020F0502020204030204" pitchFamily="34" charset="0"/>
            </a:endParaRPr>
          </a:p>
          <a:p>
            <a:r>
              <a:rPr lang="de-AT" sz="2800" dirty="0">
                <a:latin typeface="Calibri" panose="020F0502020204030204" pitchFamily="34" charset="0"/>
              </a:rPr>
              <a:t>Es gibt </a:t>
            </a:r>
            <a:r>
              <a:rPr lang="de-AT" sz="2800" dirty="0">
                <a:solidFill>
                  <a:schemeClr val="accent1"/>
                </a:solidFill>
                <a:latin typeface="Calibri" panose="020F0502020204030204" pitchFamily="34" charset="0"/>
              </a:rPr>
              <a:t>6 verschiedene </a:t>
            </a:r>
            <a:r>
              <a:rPr lang="de-AT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Stufen</a:t>
            </a:r>
            <a:r>
              <a:rPr lang="de-AT" sz="2800" dirty="0" smtClean="0">
                <a:latin typeface="Calibri" panose="020F0502020204030204" pitchFamily="34" charset="0"/>
              </a:rPr>
              <a:t>, die im Laufe deiner FJ-Laufbahn absolviert werden</a:t>
            </a:r>
          </a:p>
          <a:p>
            <a:endParaRPr lang="de-AT" sz="2800" dirty="0" smtClean="0">
              <a:latin typeface="Calibri" panose="020F0502020204030204" pitchFamily="34" charset="0"/>
            </a:endParaRPr>
          </a:p>
          <a:p>
            <a:r>
              <a:rPr lang="de-AT" sz="2800" dirty="0" smtClean="0">
                <a:latin typeface="Calibri" panose="020F0502020204030204" pitchFamily="34" charset="0"/>
              </a:rPr>
              <a:t>Du wirst von deinen Feuerwehrjugendbetreuern gut darauf vorbereitet</a:t>
            </a:r>
          </a:p>
          <a:p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 smtClean="0">
                <a:latin typeface="Calibri" panose="020F0502020204030204" pitchFamily="34" charset="0"/>
              </a:rPr>
              <a:t>FeuerwehrJUGEND</a:t>
            </a:r>
            <a:r>
              <a:rPr lang="de-AT" dirty="0" smtClean="0">
                <a:latin typeface="Calibri" panose="020F0502020204030204" pitchFamily="34" charset="0"/>
              </a:rPr>
              <a:t>   -  SINNVOLLE FREIZEITBESCHÄFTIGUNG!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770</Words>
  <Application>Microsoft Office PowerPoint</Application>
  <PresentationFormat>Bildschirmpräsentation (4:3)</PresentationFormat>
  <Paragraphs>171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 CENA</vt:lpstr>
      <vt:lpstr>Arial</vt:lpstr>
      <vt:lpstr>Calibri</vt:lpstr>
      <vt:lpstr>Impact</vt:lpstr>
      <vt:lpstr>Times New Roman</vt:lpstr>
      <vt:lpstr>Verdana</vt:lpstr>
      <vt:lpstr>Wingdings</vt:lpstr>
      <vt:lpstr>NewsPrint</vt:lpstr>
      <vt:lpstr>FEUERWEHRJUGEND</vt:lpstr>
      <vt:lpstr>Sinnvolle Freizeitbeschäftigung</vt:lpstr>
      <vt:lpstr>Was erwartet dich bei uns?</vt:lpstr>
      <vt:lpstr>Das erwartet dich bei der Feuerwehrjugend (FJ)</vt:lpstr>
      <vt:lpstr>PowerPoint-Präsentation</vt:lpstr>
      <vt:lpstr>Deine Feuerwehr</vt:lpstr>
      <vt:lpstr>DAS SIND WIR  UND UNSERE AKTIVITÄTEN:</vt:lpstr>
      <vt:lpstr>Das Jahr bei der FJ</vt:lpstr>
      <vt:lpstr>Wissenstest</vt:lpstr>
      <vt:lpstr>PowerPoint-Präsentation</vt:lpstr>
      <vt:lpstr>Wissenstest</vt:lpstr>
      <vt:lpstr>Wissenstest</vt:lpstr>
      <vt:lpstr>Leistungsbewerbe</vt:lpstr>
      <vt:lpstr>PowerPoint-Präsentation</vt:lpstr>
      <vt:lpstr>Bewerb</vt:lpstr>
      <vt:lpstr>Gemeinsam sind wir stark</vt:lpstr>
      <vt:lpstr>Sonstige Aktivitäten</vt:lpstr>
      <vt:lpstr>PowerPoint-Präsentation</vt:lpstr>
      <vt:lpstr>AKTIVSTAND</vt:lpstr>
      <vt:lpstr>Der Aktivstand</vt:lpstr>
      <vt:lpstr>NA? Haben wir dein Interesse geweckt? </vt:lpstr>
      <vt:lpstr>Ansprechpartner/Kontakt:</vt:lpstr>
      <vt:lpstr>Wichtig für Eltern</vt:lpstr>
      <vt:lpstr>Info für Eltern</vt:lpstr>
      <vt:lpstr>HOFFEN WIR SEHEN UNS BALD!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FEUERWEHRJUGEND</dc:title>
  <dc:creator>Patrick Krammer PC</dc:creator>
  <cp:lastModifiedBy>Wessely Markus, Mag.(FH)</cp:lastModifiedBy>
  <cp:revision>92</cp:revision>
  <dcterms:created xsi:type="dcterms:W3CDTF">2015-07-22T13:02:25Z</dcterms:created>
  <dcterms:modified xsi:type="dcterms:W3CDTF">2017-12-12T12:59:48Z</dcterms:modified>
</cp:coreProperties>
</file>